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1" r:id="rId2"/>
    <p:sldId id="298" r:id="rId3"/>
    <p:sldId id="299" r:id="rId4"/>
    <p:sldId id="300" r:id="rId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ana, Besa" initials="OB" lastIdx="7" clrIdx="0">
    <p:extLst>
      <p:ext uri="{19B8F6BF-5375-455C-9EA6-DF929625EA0E}">
        <p15:presenceInfo xmlns:p15="http://schemas.microsoft.com/office/powerpoint/2012/main" userId="S::orana-besa@aramark.com::0a5f34ee-db1f-4ff5-accf-7ea481c5a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20"/>
    <a:srgbClr val="9C4A8A"/>
    <a:srgbClr val="55AFCA"/>
    <a:srgbClr val="73BCD3"/>
    <a:srgbClr val="EA7D7A"/>
    <a:srgbClr val="E86D6A"/>
    <a:srgbClr val="F6A94C"/>
    <a:srgbClr val="AB3E95"/>
    <a:srgbClr val="B460A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3792" autoAdjust="0"/>
  </p:normalViewPr>
  <p:slideViewPr>
    <p:cSldViewPr snapToGrid="0" snapToObjects="1">
      <p:cViewPr varScale="1">
        <p:scale>
          <a:sx n="56" d="100"/>
          <a:sy n="56" d="100"/>
        </p:scale>
        <p:origin x="1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dford, Rachel" userId="d485d593-4866-45fb-87fe-f8125cbb9d8a" providerId="ADAL" clId="{E7431F43-0144-44B6-A184-209A76236DF3}"/>
    <pc:docChg chg="modSld">
      <pc:chgData name="Tedford, Rachel" userId="d485d593-4866-45fb-87fe-f8125cbb9d8a" providerId="ADAL" clId="{E7431F43-0144-44B6-A184-209A76236DF3}" dt="2025-04-28T19:13:19.850" v="74" actId="20577"/>
      <pc:docMkLst>
        <pc:docMk/>
      </pc:docMkLst>
      <pc:sldChg chg="modSp mod">
        <pc:chgData name="Tedford, Rachel" userId="d485d593-4866-45fb-87fe-f8125cbb9d8a" providerId="ADAL" clId="{E7431F43-0144-44B6-A184-209A76236DF3}" dt="2025-04-28T19:13:19.850" v="74" actId="20577"/>
        <pc:sldMkLst>
          <pc:docMk/>
          <pc:sldMk cId="3850729329" sldId="301"/>
        </pc:sldMkLst>
        <pc:spChg chg="mod">
          <ac:chgData name="Tedford, Rachel" userId="d485d593-4866-45fb-87fe-f8125cbb9d8a" providerId="ADAL" clId="{E7431F43-0144-44B6-A184-209A76236DF3}" dt="2025-04-28T19:13:19.850" v="74" actId="20577"/>
          <ac:spMkLst>
            <pc:docMk/>
            <pc:sldMk cId="3850729329" sldId="301"/>
            <ac:spMk id="49" creationId="{ED32EF3D-04BF-49C2-8500-3AA409A700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4546-2FFE-483A-A72E-DB5817DC92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02426-828E-4BCF-82E0-B90CB218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02426-828E-4BCF-82E0-B90CB218F6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2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02426-828E-4BCF-82E0-B90CB218F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02426-828E-4BCF-82E0-B90CB218F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02426-828E-4BCF-82E0-B90CB218F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3255-D31E-8A46-A78A-B83E328C6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26084-4195-F44E-877A-AE4226F54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224" indent="0" algn="ctr">
              <a:buNone/>
              <a:defRPr sz="1650"/>
            </a:lvl2pPr>
            <a:lvl3pPr marL="754449" indent="0" algn="ctr">
              <a:buNone/>
              <a:defRPr sz="1485"/>
            </a:lvl3pPr>
            <a:lvl4pPr marL="1131673" indent="0" algn="ctr">
              <a:buNone/>
              <a:defRPr sz="1320"/>
            </a:lvl4pPr>
            <a:lvl5pPr marL="1508897" indent="0" algn="ctr">
              <a:buNone/>
              <a:defRPr sz="1320"/>
            </a:lvl5pPr>
            <a:lvl6pPr marL="1886121" indent="0" algn="ctr">
              <a:buNone/>
              <a:defRPr sz="1320"/>
            </a:lvl6pPr>
            <a:lvl7pPr marL="2263346" indent="0" algn="ctr">
              <a:buNone/>
              <a:defRPr sz="1320"/>
            </a:lvl7pPr>
            <a:lvl8pPr marL="2640570" indent="0" algn="ctr">
              <a:buNone/>
              <a:defRPr sz="1320"/>
            </a:lvl8pPr>
            <a:lvl9pPr marL="3017794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0DB1F-D618-7F4B-9838-DBCE9496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8922E-BE36-CB4F-90EB-7999B25E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6E906-E7F1-E545-B13F-0E47F55C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5766-BCC2-E64C-91B8-6F11FD0E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7521-6D8E-5445-BB91-C789DD2F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D721-71AE-5D41-A2EF-036B51F5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0C62-88F7-5D43-A148-F6D7057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89C6-8D36-804C-8878-E4A186DC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16CBB-43C7-A144-9E53-F63CD726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CB9C-A537-7045-AFCD-DAED09C9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E3B8A-3983-8F48-B6F5-440BB80F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2E036-AC06-2845-A302-0F824E41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2F10-732E-DD4A-93C6-A5C35374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A5C-2D37-6145-8F40-294EEA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DA73-FF09-404E-9A64-951B9241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9FB6-1239-7748-B890-78989BD0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E2FB-F720-BC42-B73F-5F1C3EB3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35FD-B4D5-0F40-9CD3-00AC84C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BE2-14E5-5D40-9E00-EF26194A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5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7BF68-3F31-7044-86A1-DB1717AF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3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22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449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67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89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6121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34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79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EE85-FB92-3E4B-A6BF-FFE0700B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C41E5-3B84-A846-98E8-1059C052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16E48-52FE-BF47-BABE-E625D455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9687-BBB2-C546-B8B3-4C2FD246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3B97-BC5A-9B48-AF18-31DD01378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7E8A6-AF60-B645-AF5D-EDAA8FD80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DB1F-1C1E-E84A-8082-274D64F0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8527C-EE74-9445-9341-983A4F2C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F145D-7610-9048-82B7-8572BD48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81AB-941F-0146-986C-B758A0A2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F2AD7-888A-9F46-A2B0-A5BE08FB8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224" indent="0">
              <a:buNone/>
              <a:defRPr sz="1650" b="1"/>
            </a:lvl2pPr>
            <a:lvl3pPr marL="754449" indent="0">
              <a:buNone/>
              <a:defRPr sz="1485" b="1"/>
            </a:lvl3pPr>
            <a:lvl4pPr marL="1131673" indent="0">
              <a:buNone/>
              <a:defRPr sz="1320" b="1"/>
            </a:lvl4pPr>
            <a:lvl5pPr marL="1508897" indent="0">
              <a:buNone/>
              <a:defRPr sz="1320" b="1"/>
            </a:lvl5pPr>
            <a:lvl6pPr marL="1886121" indent="0">
              <a:buNone/>
              <a:defRPr sz="1320" b="1"/>
            </a:lvl6pPr>
            <a:lvl7pPr marL="2263346" indent="0">
              <a:buNone/>
              <a:defRPr sz="1320" b="1"/>
            </a:lvl7pPr>
            <a:lvl8pPr marL="2640570" indent="0">
              <a:buNone/>
              <a:defRPr sz="1320" b="1"/>
            </a:lvl8pPr>
            <a:lvl9pPr marL="3017794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9D13E-B789-6941-8FF7-22A2AC21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0869E-FECE-9048-928E-FEC857340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224" indent="0">
              <a:buNone/>
              <a:defRPr sz="1650" b="1"/>
            </a:lvl2pPr>
            <a:lvl3pPr marL="754449" indent="0">
              <a:buNone/>
              <a:defRPr sz="1485" b="1"/>
            </a:lvl3pPr>
            <a:lvl4pPr marL="1131673" indent="0">
              <a:buNone/>
              <a:defRPr sz="1320" b="1"/>
            </a:lvl4pPr>
            <a:lvl5pPr marL="1508897" indent="0">
              <a:buNone/>
              <a:defRPr sz="1320" b="1"/>
            </a:lvl5pPr>
            <a:lvl6pPr marL="1886121" indent="0">
              <a:buNone/>
              <a:defRPr sz="1320" b="1"/>
            </a:lvl6pPr>
            <a:lvl7pPr marL="2263346" indent="0">
              <a:buNone/>
              <a:defRPr sz="1320" b="1"/>
            </a:lvl7pPr>
            <a:lvl8pPr marL="2640570" indent="0">
              <a:buNone/>
              <a:defRPr sz="1320" b="1"/>
            </a:lvl8pPr>
            <a:lvl9pPr marL="3017794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6F9C3-1184-D843-84BA-58DAC4E10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CFC9F-F61D-6B43-962F-8C91798A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69153-9879-F643-93C1-EC5D1054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93721-AD4E-6F4A-A6ED-EA3FE40E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E7A-6D44-BC4C-9764-FE9B6FC5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44DB1-53BF-B442-825C-BBB2D0A9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78D46-C764-DD4A-9AD4-0E4560E3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9BC72-F3E3-9F43-A4D9-9964A9C6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8AF5E-7FC3-4E42-8016-31F167CA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D1166-61C1-6D4D-882E-09142B90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F7D6-4A4C-A043-86BA-55F003A0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4132-0BBF-A64E-8D48-6597C7E5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B478-53BD-864B-8CE0-3C42C3DD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AF77-5D6F-D84E-AC84-E86C8E8F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224" indent="0">
              <a:buNone/>
              <a:defRPr sz="1155"/>
            </a:lvl2pPr>
            <a:lvl3pPr marL="754449" indent="0">
              <a:buNone/>
              <a:defRPr sz="990"/>
            </a:lvl3pPr>
            <a:lvl4pPr marL="1131673" indent="0">
              <a:buNone/>
              <a:defRPr sz="825"/>
            </a:lvl4pPr>
            <a:lvl5pPr marL="1508897" indent="0">
              <a:buNone/>
              <a:defRPr sz="825"/>
            </a:lvl5pPr>
            <a:lvl6pPr marL="1886121" indent="0">
              <a:buNone/>
              <a:defRPr sz="825"/>
            </a:lvl6pPr>
            <a:lvl7pPr marL="2263346" indent="0">
              <a:buNone/>
              <a:defRPr sz="825"/>
            </a:lvl7pPr>
            <a:lvl8pPr marL="2640570" indent="0">
              <a:buNone/>
              <a:defRPr sz="825"/>
            </a:lvl8pPr>
            <a:lvl9pPr marL="3017794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DE2D8-13DB-9346-AE62-D664A004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7A3F6-953A-3E48-9561-151A4683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11F4-B8E4-4C46-9B16-61DFBD0A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955A-DDAD-AC43-AD8F-95827CA8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7E87F-94E5-AA44-960E-41188350F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224" indent="0">
              <a:buNone/>
              <a:defRPr sz="2310"/>
            </a:lvl2pPr>
            <a:lvl3pPr marL="754449" indent="0">
              <a:buNone/>
              <a:defRPr sz="1980"/>
            </a:lvl3pPr>
            <a:lvl4pPr marL="1131673" indent="0">
              <a:buNone/>
              <a:defRPr sz="1650"/>
            </a:lvl4pPr>
            <a:lvl5pPr marL="1508897" indent="0">
              <a:buNone/>
              <a:defRPr sz="1650"/>
            </a:lvl5pPr>
            <a:lvl6pPr marL="1886121" indent="0">
              <a:buNone/>
              <a:defRPr sz="1650"/>
            </a:lvl6pPr>
            <a:lvl7pPr marL="2263346" indent="0">
              <a:buNone/>
              <a:defRPr sz="1650"/>
            </a:lvl7pPr>
            <a:lvl8pPr marL="2640570" indent="0">
              <a:buNone/>
              <a:defRPr sz="1650"/>
            </a:lvl8pPr>
            <a:lvl9pPr marL="3017794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F1BEF-C1D2-F74C-8CA5-AB671F90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224" indent="0">
              <a:buNone/>
              <a:defRPr sz="1155"/>
            </a:lvl2pPr>
            <a:lvl3pPr marL="754449" indent="0">
              <a:buNone/>
              <a:defRPr sz="990"/>
            </a:lvl3pPr>
            <a:lvl4pPr marL="1131673" indent="0">
              <a:buNone/>
              <a:defRPr sz="825"/>
            </a:lvl4pPr>
            <a:lvl5pPr marL="1508897" indent="0">
              <a:buNone/>
              <a:defRPr sz="825"/>
            </a:lvl5pPr>
            <a:lvl6pPr marL="1886121" indent="0">
              <a:buNone/>
              <a:defRPr sz="825"/>
            </a:lvl6pPr>
            <a:lvl7pPr marL="2263346" indent="0">
              <a:buNone/>
              <a:defRPr sz="825"/>
            </a:lvl7pPr>
            <a:lvl8pPr marL="2640570" indent="0">
              <a:buNone/>
              <a:defRPr sz="825"/>
            </a:lvl8pPr>
            <a:lvl9pPr marL="3017794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5F5F3-872D-4D4B-976C-E5C3859D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9F4C7-7A5B-B044-ADED-C8685ADB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40FC4-7D3B-CB48-A030-93C6ADB6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F2828-7EF4-8D40-A063-358CF211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BE28-79FC-B34E-8552-8B1C08697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A002-3076-324E-B98D-49DDE3268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F31A-0DF0-2F4E-BEA4-41E8A5A58A44}" type="datetimeFigureOut"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8DC1-E6ED-D644-A308-A079C90AF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0CA1-BC11-1B46-9081-D9D5D4787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B7F0-418D-CA44-B71C-637B821DCB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4449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612" indent="-188612" algn="l" defTabSz="754449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836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3061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285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509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734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958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9182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406" indent="-188612" algn="l" defTabSz="7544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224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449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673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7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1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346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570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794" algn="l" defTabSz="754449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A673D-706F-4D5E-9611-0099DDF335CF}"/>
              </a:ext>
            </a:extLst>
          </p:cNvPr>
          <p:cNvGrpSpPr/>
          <p:nvPr/>
        </p:nvGrpSpPr>
        <p:grpSpPr>
          <a:xfrm>
            <a:off x="8204" y="-47732"/>
            <a:ext cx="4033103" cy="3901535"/>
            <a:chOff x="0" y="0"/>
            <a:chExt cx="4033103" cy="390153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64B435-7070-482E-99AC-630C2E2D7443}"/>
                </a:ext>
              </a:extLst>
            </p:cNvPr>
            <p:cNvSpPr/>
            <p:nvPr/>
          </p:nvSpPr>
          <p:spPr>
            <a:xfrm>
              <a:off x="0" y="0"/>
              <a:ext cx="4033103" cy="3901535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17CCE40-82D6-4923-B0A6-4BB85AFE8548}"/>
                </a:ext>
              </a:extLst>
            </p:cNvPr>
            <p:cNvSpPr/>
            <p:nvPr/>
          </p:nvSpPr>
          <p:spPr>
            <a:xfrm>
              <a:off x="4102" y="2436021"/>
              <a:ext cx="1078425" cy="1465514"/>
            </a:xfrm>
            <a:prstGeom prst="homePlate">
              <a:avLst>
                <a:gd name="adj" fmla="val 19598"/>
              </a:avLst>
            </a:prstGeom>
            <a:solidFill>
              <a:srgbClr val="73B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0548F0-76DD-48CD-802B-A078BE8177AE}"/>
                </a:ext>
              </a:extLst>
            </p:cNvPr>
            <p:cNvSpPr txBox="1"/>
            <p:nvPr/>
          </p:nvSpPr>
          <p:spPr>
            <a:xfrm rot="16200000">
              <a:off x="13535" y="2903494"/>
              <a:ext cx="11988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Special: </a:t>
              </a:r>
            </a:p>
          </p:txBody>
        </p:sp>
      </p:grpSp>
      <p:pic>
        <p:nvPicPr>
          <p:cNvPr id="94" name="Picture 93" descr="Shape, rectangle&#10;&#10;Description automatically generated">
            <a:extLst>
              <a:ext uri="{FF2B5EF4-FFF2-40B4-BE49-F238E27FC236}">
                <a16:creationId xmlns:a16="http://schemas.microsoft.com/office/drawing/2014/main" id="{198FDE29-3417-4DE1-B8F4-43ED3425E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77"/>
          <a:stretch/>
        </p:blipFill>
        <p:spPr>
          <a:xfrm>
            <a:off x="1" y="5802895"/>
            <a:ext cx="4029001" cy="1975104"/>
          </a:xfrm>
          <a:prstGeom prst="rect">
            <a:avLst/>
          </a:prstGeom>
        </p:spPr>
      </p:pic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0E86A3CC-7B4D-46A2-8B12-292F4ADF5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49126"/>
              </p:ext>
            </p:extLst>
          </p:nvPr>
        </p:nvGraphicFramePr>
        <p:xfrm>
          <a:off x="4467268" y="593737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44651A9B-2C5C-451A-A207-1BEA3EC20DF1}"/>
              </a:ext>
            </a:extLst>
          </p:cNvPr>
          <p:cNvGraphicFramePr>
            <a:graphicFrameLocks noGrp="1"/>
          </p:cNvGraphicFramePr>
          <p:nvPr/>
        </p:nvGraphicFramePr>
        <p:xfrm>
          <a:off x="4467268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17BD7657-58B8-4F6A-ABAC-04AD00FF8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73191"/>
              </p:ext>
            </p:extLst>
          </p:nvPr>
        </p:nvGraphicFramePr>
        <p:xfrm>
          <a:off x="7195146" y="19952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9716C82C-F8CF-4440-84B3-7BDA47CB5DD4}"/>
              </a:ext>
            </a:extLst>
          </p:cNvPr>
          <p:cNvGraphicFramePr>
            <a:graphicFrameLocks noGrp="1"/>
          </p:cNvGraphicFramePr>
          <p:nvPr/>
        </p:nvGraphicFramePr>
        <p:xfrm>
          <a:off x="4467268" y="412672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0242A33A-2D75-4B2E-AF85-FA370C206AAF}"/>
              </a:ext>
            </a:extLst>
          </p:cNvPr>
          <p:cNvGraphicFramePr>
            <a:graphicFrameLocks noGrp="1"/>
          </p:cNvGraphicFramePr>
          <p:nvPr/>
        </p:nvGraphicFramePr>
        <p:xfrm>
          <a:off x="7174232" y="412672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sp>
        <p:nvSpPr>
          <p:cNvPr id="46" name="object 67">
            <a:extLst>
              <a:ext uri="{FF2B5EF4-FFF2-40B4-BE49-F238E27FC236}">
                <a16:creationId xmlns:a16="http://schemas.microsoft.com/office/drawing/2014/main" id="{2426E567-4302-4426-BDA6-F71C8EBDBFC7}"/>
              </a:ext>
            </a:extLst>
          </p:cNvPr>
          <p:cNvSpPr txBox="1">
            <a:spLocks/>
          </p:cNvSpPr>
          <p:nvPr/>
        </p:nvSpPr>
        <p:spPr>
          <a:xfrm>
            <a:off x="4300398" y="6339625"/>
            <a:ext cx="2931347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Broccoli Alfredo w/ Penne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Broccoli Alfredo w/ Penne </a:t>
            </a:r>
            <a:r>
              <a:rPr lang="en-US" sz="12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Kale Chicken Caesar w/ Flatbread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Fish Po’ Boy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 Pepper Strips &amp; Side Salad </a:t>
            </a:r>
            <a:r>
              <a:rPr lang="en-US" sz="1200" b="1" i="0" u="none" strike="noStrike" dirty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Apples &amp; Bananas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9" name="object 67">
            <a:extLst>
              <a:ext uri="{FF2B5EF4-FFF2-40B4-BE49-F238E27FC236}">
                <a16:creationId xmlns:a16="http://schemas.microsoft.com/office/drawing/2014/main" id="{ED32EF3D-04BF-49C2-8500-3AA409A70068}"/>
              </a:ext>
            </a:extLst>
          </p:cNvPr>
          <p:cNvSpPr txBox="1">
            <a:spLocks/>
          </p:cNvSpPr>
          <p:nvPr/>
        </p:nvSpPr>
        <p:spPr>
          <a:xfrm>
            <a:off x="4357793" y="2625202"/>
            <a:ext cx="269224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Drumsticks with a Dinner Roll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Veggie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uggets with a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Dinner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Roll</a:t>
            </a:r>
            <a:r>
              <a:rPr lang="en-US" sz="12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Kale Chicken Caesar w/ Flatbread </a:t>
            </a:r>
            <a:r>
              <a:rPr lang="en-US" sz="1200" b="1" i="0" u="none" strike="noStrike" dirty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Buffalo Chicken Flatbread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Broccoli &amp; Carrots </a:t>
            </a:r>
            <a:r>
              <a:rPr lang="en-US" sz="1200" b="1" i="0" u="none" strike="noStrike" dirty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Apples &amp; Pears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0" name="object 67">
            <a:extLst>
              <a:ext uri="{FF2B5EF4-FFF2-40B4-BE49-F238E27FC236}">
                <a16:creationId xmlns:a16="http://schemas.microsoft.com/office/drawing/2014/main" id="{BB0F114A-17D2-443C-948D-DCB4F7F867F0}"/>
              </a:ext>
            </a:extLst>
          </p:cNvPr>
          <p:cNvSpPr txBox="1">
            <a:spLocks/>
          </p:cNvSpPr>
          <p:nvPr/>
        </p:nvSpPr>
        <p:spPr>
          <a:xfrm>
            <a:off x="6978479" y="2502142"/>
            <a:ext cx="300836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Happy Walking Taco Tuesday!</a:t>
            </a:r>
          </a:p>
          <a:p>
            <a:pPr algn="ctr" rtl="0" fontAlgn="base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Walking Taco</a:t>
            </a: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Bean Taco </a:t>
            </a:r>
            <a:r>
              <a:rPr lang="en-US" sz="12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</a:t>
            </a:r>
            <a:endParaRPr lang="en-US" sz="1200" b="1" i="0" dirty="0">
              <a:solidFill>
                <a:srgbClr val="7030A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Pizza Platter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Grilled Turkey, Jack Cheese &amp; Boom Sauce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Roasted Chickpeas &amp; Cucumbers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Clementines &amp; Apples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1" name="object 67">
            <a:extLst>
              <a:ext uri="{FF2B5EF4-FFF2-40B4-BE49-F238E27FC236}">
                <a16:creationId xmlns:a16="http://schemas.microsoft.com/office/drawing/2014/main" id="{8E3A0611-3A8A-4FDE-914C-501A77EF29C3}"/>
              </a:ext>
            </a:extLst>
          </p:cNvPr>
          <p:cNvSpPr txBox="1">
            <a:spLocks/>
          </p:cNvSpPr>
          <p:nvPr/>
        </p:nvSpPr>
        <p:spPr>
          <a:xfrm>
            <a:off x="4300398" y="4513216"/>
            <a:ext cx="27496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Buffalo Chicken Mac n’ Cheese 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Mac n’ Cheese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Kale Chicken Caesar w/ Flatbread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Buffalo Chicken Flatbread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Corn &amp; Carrots </a:t>
            </a:r>
            <a:r>
              <a:rPr lang="en-US" sz="1200" b="1" i="0" u="none" strike="noStrike" dirty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Bananas &amp; Berry Cup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ED75B9D7-53FC-4E95-B686-2C9950BACEE3}"/>
              </a:ext>
            </a:extLst>
          </p:cNvPr>
          <p:cNvSpPr txBox="1">
            <a:spLocks/>
          </p:cNvSpPr>
          <p:nvPr/>
        </p:nvSpPr>
        <p:spPr>
          <a:xfrm>
            <a:off x="6989197" y="4502726"/>
            <a:ext cx="2891998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Wally’s Boomin’ Nachos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Wally’s Boomin’ Bean Nachos </a:t>
            </a:r>
            <a:r>
              <a:rPr lang="en-US" sz="12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fontAlgn="base"/>
            <a:r>
              <a:rPr lang="en-US" sz="1200" b="1" i="0" dirty="0">
                <a:solidFill>
                  <a:srgbClr val="F4932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Pizza Platter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en-US" sz="1200" b="1" dirty="0">
                <a:solidFill>
                  <a:srgbClr val="F49320"/>
                </a:solidFill>
                <a:latin typeface="Arial"/>
                <a:cs typeface="Arial"/>
              </a:rPr>
              <a:t>HOTM: Fish n’ Chips w/ Coleslaw &amp; Dinner Roll</a:t>
            </a:r>
            <a:endParaRPr lang="en-US" dirty="0"/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 Beans &amp; Carrots </a:t>
            </a:r>
            <a:r>
              <a:rPr lang="en-US" sz="1200" b="1" i="0" u="none" strike="noStrike" dirty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264A3-B4CC-47EF-80AA-DDB81F96674A}"/>
              </a:ext>
            </a:extLst>
          </p:cNvPr>
          <p:cNvSpPr txBox="1"/>
          <p:nvPr/>
        </p:nvSpPr>
        <p:spPr>
          <a:xfrm>
            <a:off x="7334115" y="6091140"/>
            <a:ext cx="1888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Milk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90F74E-1733-41A7-8B55-0E1609876576}"/>
              </a:ext>
            </a:extLst>
          </p:cNvPr>
          <p:cNvSpPr txBox="1"/>
          <p:nvPr/>
        </p:nvSpPr>
        <p:spPr>
          <a:xfrm>
            <a:off x="6848237" y="7421916"/>
            <a:ext cx="27656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7889889-A4F2-4702-9766-EDBBB13D6338}"/>
              </a:ext>
            </a:extLst>
          </p:cNvPr>
          <p:cNvSpPr txBox="1">
            <a:spLocks/>
          </p:cNvSpPr>
          <p:nvPr/>
        </p:nvSpPr>
        <p:spPr>
          <a:xfrm>
            <a:off x="4564437" y="365777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43F0CD-F44F-427C-89EC-A5583A314A7F}"/>
              </a:ext>
            </a:extLst>
          </p:cNvPr>
          <p:cNvSpPr txBox="1"/>
          <p:nvPr/>
        </p:nvSpPr>
        <p:spPr>
          <a:xfrm>
            <a:off x="4828430" y="830938"/>
            <a:ext cx="473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 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</a:p>
          <a:p>
            <a:pPr algn="r"/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MENU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DFAA4E-7204-4039-91BC-E03F63202B93}"/>
              </a:ext>
            </a:extLst>
          </p:cNvPr>
          <p:cNvSpPr/>
          <p:nvPr/>
        </p:nvSpPr>
        <p:spPr>
          <a:xfrm>
            <a:off x="4869009" y="230149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4853B6-1CF7-48B2-98CB-09F9920F67E9}"/>
              </a:ext>
            </a:extLst>
          </p:cNvPr>
          <p:cNvSpPr txBox="1"/>
          <p:nvPr/>
        </p:nvSpPr>
        <p:spPr>
          <a:xfrm>
            <a:off x="6085927" y="1534992"/>
            <a:ext cx="3475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n-US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May 5-9</a:t>
            </a:r>
            <a:endParaRPr lang="en-US" dirty="0">
              <a:solidFill>
                <a:srgbClr val="55AFCA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B86E69-71C4-4581-8FE6-ACC9903E1B2B}"/>
              </a:ext>
            </a:extLst>
          </p:cNvPr>
          <p:cNvSpPr txBox="1"/>
          <p:nvPr/>
        </p:nvSpPr>
        <p:spPr>
          <a:xfrm>
            <a:off x="1122246" y="2261817"/>
            <a:ext cx="278319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Asian Chicken Salad  with Flatbread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CF4930-554F-4F14-9BBE-F93FA098BD0A}"/>
              </a:ext>
            </a:extLst>
          </p:cNvPr>
          <p:cNvSpPr txBox="1"/>
          <p:nvPr/>
        </p:nvSpPr>
        <p:spPr>
          <a:xfrm>
            <a:off x="1125111" y="3058179"/>
            <a:ext cx="2548392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Sandwich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Italian Deli Wrap with Provolone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BB769F-BF45-4BEE-9B79-3AB582932166}"/>
              </a:ext>
            </a:extLst>
          </p:cNvPr>
          <p:cNvSpPr/>
          <p:nvPr/>
        </p:nvSpPr>
        <p:spPr>
          <a:xfrm>
            <a:off x="0" y="3883977"/>
            <a:ext cx="4029000" cy="1642931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018BEB62-E4A6-40D8-A702-8849DA50B033}"/>
              </a:ext>
            </a:extLst>
          </p:cNvPr>
          <p:cNvSpPr txBox="1"/>
          <p:nvPr/>
        </p:nvSpPr>
        <p:spPr>
          <a:xfrm>
            <a:off x="328792" y="3923552"/>
            <a:ext cx="3245701" cy="1198405"/>
          </a:xfrm>
          <a:prstGeom prst="rect">
            <a:avLst/>
          </a:prstGeom>
          <a:ln w="19050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algn="l" rtl="0" fontAlgn="base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	          Daily Serves</a:t>
            </a:r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MYO Salads and Bowls​​​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Salads​​​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Parfait​​​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Chicken Patty​​​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Hamburger/Cheeseburger, Veggie Burger​​​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Pizza Station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8" name="object 67">
            <a:extLst>
              <a:ext uri="{FF2B5EF4-FFF2-40B4-BE49-F238E27FC236}">
                <a16:creationId xmlns:a16="http://schemas.microsoft.com/office/drawing/2014/main" id="{A9417EFF-781F-44CD-BF16-FF9B22FDF88F}"/>
              </a:ext>
            </a:extLst>
          </p:cNvPr>
          <p:cNvSpPr txBox="1">
            <a:spLocks/>
          </p:cNvSpPr>
          <p:nvPr/>
        </p:nvSpPr>
        <p:spPr>
          <a:xfrm>
            <a:off x="320588" y="5248964"/>
            <a:ext cx="21591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06581086-EB23-4D22-B86E-A24A333E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06" y="6545102"/>
            <a:ext cx="1263058" cy="93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8D68D-64FE-4DD8-908B-1A33B50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96" y="5653915"/>
            <a:ext cx="2438644" cy="283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766F67-DD58-4312-B4B0-8485EEC15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64"/>
          <a:stretch/>
        </p:blipFill>
        <p:spPr>
          <a:xfrm>
            <a:off x="1079568" y="0"/>
            <a:ext cx="3785944" cy="2430932"/>
          </a:xfrm>
          <a:prstGeom prst="rect">
            <a:avLst/>
          </a:prstGeom>
        </p:spPr>
      </p:pic>
      <p:pic>
        <p:nvPicPr>
          <p:cNvPr id="2" name="Picture 1" descr="A logo with fruits and text">
            <a:extLst>
              <a:ext uri="{FF2B5EF4-FFF2-40B4-BE49-F238E27FC236}">
                <a16:creationId xmlns:a16="http://schemas.microsoft.com/office/drawing/2014/main" id="{9BE8731F-696C-37A0-21D3-4851CCCBBE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9" t="13334" r="1450" b="13202"/>
          <a:stretch/>
        </p:blipFill>
        <p:spPr>
          <a:xfrm>
            <a:off x="4682120" y="96805"/>
            <a:ext cx="1926678" cy="1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A673D-706F-4D5E-9611-0099DDF335CF}"/>
              </a:ext>
            </a:extLst>
          </p:cNvPr>
          <p:cNvGrpSpPr/>
          <p:nvPr/>
        </p:nvGrpSpPr>
        <p:grpSpPr>
          <a:xfrm>
            <a:off x="8204" y="-47732"/>
            <a:ext cx="4033103" cy="3901535"/>
            <a:chOff x="0" y="0"/>
            <a:chExt cx="4033103" cy="390153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64B435-7070-482E-99AC-630C2E2D7443}"/>
                </a:ext>
              </a:extLst>
            </p:cNvPr>
            <p:cNvSpPr/>
            <p:nvPr/>
          </p:nvSpPr>
          <p:spPr>
            <a:xfrm>
              <a:off x="0" y="0"/>
              <a:ext cx="4033103" cy="3901535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17CCE40-82D6-4923-B0A6-4BB85AFE8548}"/>
                </a:ext>
              </a:extLst>
            </p:cNvPr>
            <p:cNvSpPr/>
            <p:nvPr/>
          </p:nvSpPr>
          <p:spPr>
            <a:xfrm>
              <a:off x="4102" y="2436021"/>
              <a:ext cx="1078425" cy="1465514"/>
            </a:xfrm>
            <a:prstGeom prst="homePlate">
              <a:avLst>
                <a:gd name="adj" fmla="val 19598"/>
              </a:avLst>
            </a:prstGeom>
            <a:solidFill>
              <a:srgbClr val="73B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0548F0-76DD-48CD-802B-A078BE8177AE}"/>
                </a:ext>
              </a:extLst>
            </p:cNvPr>
            <p:cNvSpPr txBox="1"/>
            <p:nvPr/>
          </p:nvSpPr>
          <p:spPr>
            <a:xfrm rot="16200000">
              <a:off x="13535" y="2903494"/>
              <a:ext cx="11988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Special: </a:t>
              </a:r>
            </a:p>
          </p:txBody>
        </p:sp>
      </p:grpSp>
      <p:pic>
        <p:nvPicPr>
          <p:cNvPr id="94" name="Picture 93" descr="Shape, rectangle&#10;&#10;Description automatically generated">
            <a:extLst>
              <a:ext uri="{FF2B5EF4-FFF2-40B4-BE49-F238E27FC236}">
                <a16:creationId xmlns:a16="http://schemas.microsoft.com/office/drawing/2014/main" id="{198FDE29-3417-4DE1-B8F4-43ED3425E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77"/>
          <a:stretch/>
        </p:blipFill>
        <p:spPr>
          <a:xfrm>
            <a:off x="1" y="5802895"/>
            <a:ext cx="4029001" cy="1975104"/>
          </a:xfrm>
          <a:prstGeom prst="rect">
            <a:avLst/>
          </a:prstGeom>
        </p:spPr>
      </p:pic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0E86A3CC-7B4D-46A2-8B12-292F4ADF5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04527"/>
              </p:ext>
            </p:extLst>
          </p:nvPr>
        </p:nvGraphicFramePr>
        <p:xfrm>
          <a:off x="4484082" y="5853651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44651A9B-2C5C-451A-A207-1BEA3EC20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84619"/>
              </p:ext>
            </p:extLst>
          </p:nvPr>
        </p:nvGraphicFramePr>
        <p:xfrm>
          <a:off x="4467268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17BD7657-58B8-4F6A-ABAC-04AD00FF8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69220"/>
              </p:ext>
            </p:extLst>
          </p:nvPr>
        </p:nvGraphicFramePr>
        <p:xfrm>
          <a:off x="7174232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9716C82C-F8CF-4440-84B3-7BDA47CB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40423"/>
              </p:ext>
            </p:extLst>
          </p:nvPr>
        </p:nvGraphicFramePr>
        <p:xfrm>
          <a:off x="4467268" y="412672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0242A33A-2D75-4B2E-AF85-FA370C206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46169"/>
              </p:ext>
            </p:extLst>
          </p:nvPr>
        </p:nvGraphicFramePr>
        <p:xfrm>
          <a:off x="7174232" y="412672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sp>
        <p:nvSpPr>
          <p:cNvPr id="46" name="object 67">
            <a:extLst>
              <a:ext uri="{FF2B5EF4-FFF2-40B4-BE49-F238E27FC236}">
                <a16:creationId xmlns:a16="http://schemas.microsoft.com/office/drawing/2014/main" id="{2426E567-4302-4426-BDA6-F71C8EBDBFC7}"/>
              </a:ext>
            </a:extLst>
          </p:cNvPr>
          <p:cNvSpPr txBox="1">
            <a:spLocks/>
          </p:cNvSpPr>
          <p:nvPr/>
        </p:nvSpPr>
        <p:spPr>
          <a:xfrm>
            <a:off x="4300398" y="6238013"/>
            <a:ext cx="2931347" cy="156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Chicken Wing Bar w/ Dinner Roll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Falafel Bowl V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Asian Chicken Salad w/ Flatbread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Fish Tacos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 Pepper Strips &amp; Roasted Chickpeas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Apples &amp; Bananas</a:t>
            </a:r>
          </a:p>
        </p:txBody>
      </p:sp>
      <p:sp>
        <p:nvSpPr>
          <p:cNvPr id="49" name="object 67">
            <a:extLst>
              <a:ext uri="{FF2B5EF4-FFF2-40B4-BE49-F238E27FC236}">
                <a16:creationId xmlns:a16="http://schemas.microsoft.com/office/drawing/2014/main" id="{ED32EF3D-04BF-49C2-8500-3AA409A70068}"/>
              </a:ext>
            </a:extLst>
          </p:cNvPr>
          <p:cNvSpPr txBox="1">
            <a:spLocks/>
          </p:cNvSpPr>
          <p:nvPr/>
        </p:nvSpPr>
        <p:spPr>
          <a:xfrm>
            <a:off x="4357793" y="2576359"/>
            <a:ext cx="2692247" cy="13696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Beef and Broccoli with Rice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Gen Tso Tofu with Rice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Asian Chicken Salad w/ Flatbread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Tuna Salad 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Bulkie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Side Salad &amp; Green Beans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Applesauce &amp; Pears</a:t>
            </a:r>
          </a:p>
        </p:txBody>
      </p:sp>
      <p:sp>
        <p:nvSpPr>
          <p:cNvPr id="50" name="object 67">
            <a:extLst>
              <a:ext uri="{FF2B5EF4-FFF2-40B4-BE49-F238E27FC236}">
                <a16:creationId xmlns:a16="http://schemas.microsoft.com/office/drawing/2014/main" id="{BB0F114A-17D2-443C-948D-DCB4F7F867F0}"/>
              </a:ext>
            </a:extLst>
          </p:cNvPr>
          <p:cNvSpPr txBox="1">
            <a:spLocks/>
          </p:cNvSpPr>
          <p:nvPr/>
        </p:nvSpPr>
        <p:spPr>
          <a:xfrm>
            <a:off x="7050040" y="2558102"/>
            <a:ext cx="2831155" cy="156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Lowell Grande Nachos 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Chipotle Cheesy Bean Nachos V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Pretzel Platter 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Meatball Sub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Kickin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’ Beans &amp; Corn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Clementines &amp; Apples</a:t>
            </a:r>
          </a:p>
        </p:txBody>
      </p:sp>
      <p:sp>
        <p:nvSpPr>
          <p:cNvPr id="51" name="object 67">
            <a:extLst>
              <a:ext uri="{FF2B5EF4-FFF2-40B4-BE49-F238E27FC236}">
                <a16:creationId xmlns:a16="http://schemas.microsoft.com/office/drawing/2014/main" id="{8E3A0611-3A8A-4FDE-914C-501A77EF29C3}"/>
              </a:ext>
            </a:extLst>
          </p:cNvPr>
          <p:cNvSpPr txBox="1">
            <a:spLocks/>
          </p:cNvSpPr>
          <p:nvPr/>
        </p:nvSpPr>
        <p:spPr>
          <a:xfrm>
            <a:off x="4391250" y="4662906"/>
            <a:ext cx="2749642" cy="1172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RELEASE!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 n’ Go: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Smoothie of the Day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Crispy Chicken Sandwich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Wrap of the Day</a:t>
            </a:r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ED75B9D7-53FC-4E95-B686-2C9950BACEE3}"/>
              </a:ext>
            </a:extLst>
          </p:cNvPr>
          <p:cNvSpPr txBox="1">
            <a:spLocks/>
          </p:cNvSpPr>
          <p:nvPr/>
        </p:nvSpPr>
        <p:spPr>
          <a:xfrm>
            <a:off x="6989197" y="4541140"/>
            <a:ext cx="2891998" cy="15670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solidFill>
                  <a:schemeClr val="accent1"/>
                </a:solidFill>
                <a:latin typeface="Arial"/>
                <a:cs typeface="Arial"/>
              </a:rPr>
              <a:t>LTO: Mojo Chicken Bowl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Waffles with Chicken or Veg Sausage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Pretzel Platter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Turkey BLT Sub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Roasted Veggies &amp; Green Beans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Fresh Fruit Cups &amp; Pears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264A3-B4CC-47EF-80AA-DDB81F96674A}"/>
              </a:ext>
            </a:extLst>
          </p:cNvPr>
          <p:cNvSpPr txBox="1"/>
          <p:nvPr/>
        </p:nvSpPr>
        <p:spPr>
          <a:xfrm>
            <a:off x="7334115" y="6091140"/>
            <a:ext cx="1888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Milk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90F74E-1733-41A7-8B55-0E1609876576}"/>
              </a:ext>
            </a:extLst>
          </p:cNvPr>
          <p:cNvSpPr txBox="1"/>
          <p:nvPr/>
        </p:nvSpPr>
        <p:spPr>
          <a:xfrm>
            <a:off x="6848237" y="7421916"/>
            <a:ext cx="27656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7889889-A4F2-4702-9766-EDBBB13D6338}"/>
              </a:ext>
            </a:extLst>
          </p:cNvPr>
          <p:cNvSpPr txBox="1">
            <a:spLocks/>
          </p:cNvSpPr>
          <p:nvPr/>
        </p:nvSpPr>
        <p:spPr>
          <a:xfrm>
            <a:off x="4564437" y="365777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43F0CD-F44F-427C-89EC-A5583A314A7F}"/>
              </a:ext>
            </a:extLst>
          </p:cNvPr>
          <p:cNvSpPr txBox="1"/>
          <p:nvPr/>
        </p:nvSpPr>
        <p:spPr>
          <a:xfrm>
            <a:off x="4828430" y="830938"/>
            <a:ext cx="473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 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</a:p>
          <a:p>
            <a:pPr algn="r"/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MENU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DFAA4E-7204-4039-91BC-E03F63202B93}"/>
              </a:ext>
            </a:extLst>
          </p:cNvPr>
          <p:cNvSpPr/>
          <p:nvPr/>
        </p:nvSpPr>
        <p:spPr>
          <a:xfrm>
            <a:off x="4869009" y="230149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4853B6-1CF7-48B2-98CB-09F9920F67E9}"/>
              </a:ext>
            </a:extLst>
          </p:cNvPr>
          <p:cNvSpPr txBox="1"/>
          <p:nvPr/>
        </p:nvSpPr>
        <p:spPr>
          <a:xfrm>
            <a:off x="6085927" y="1534992"/>
            <a:ext cx="3475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n-US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May 12-16</a:t>
            </a:r>
            <a:endParaRPr lang="en-US" dirty="0">
              <a:solidFill>
                <a:srgbClr val="55AFCA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B86E69-71C4-4581-8FE6-ACC9903E1B2B}"/>
              </a:ext>
            </a:extLst>
          </p:cNvPr>
          <p:cNvSpPr txBox="1"/>
          <p:nvPr/>
        </p:nvSpPr>
        <p:spPr>
          <a:xfrm>
            <a:off x="1122246" y="2261817"/>
            <a:ext cx="278319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Kale Caesar w/ Chicken &amp; Chickpeas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CF4930-554F-4F14-9BBE-F93FA098BD0A}"/>
              </a:ext>
            </a:extLst>
          </p:cNvPr>
          <p:cNvSpPr txBox="1"/>
          <p:nvPr/>
        </p:nvSpPr>
        <p:spPr>
          <a:xfrm>
            <a:off x="1125111" y="3058179"/>
            <a:ext cx="2548392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Sandwich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Chicken Caprese on Ciabatta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BB769F-BF45-4BEE-9B79-3AB582932166}"/>
              </a:ext>
            </a:extLst>
          </p:cNvPr>
          <p:cNvSpPr/>
          <p:nvPr/>
        </p:nvSpPr>
        <p:spPr>
          <a:xfrm>
            <a:off x="0" y="3883977"/>
            <a:ext cx="4029000" cy="1642931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018BEB62-E4A6-40D8-A702-8849DA50B033}"/>
              </a:ext>
            </a:extLst>
          </p:cNvPr>
          <p:cNvSpPr txBox="1"/>
          <p:nvPr/>
        </p:nvSpPr>
        <p:spPr>
          <a:xfrm>
            <a:off x="328792" y="3923552"/>
            <a:ext cx="3245701" cy="1198405"/>
          </a:xfrm>
          <a:prstGeom prst="rect">
            <a:avLst/>
          </a:prstGeom>
          <a:ln w="19050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algn="l" rtl="0" fontAlgn="base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	          Daily Serves</a:t>
            </a:r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MYO Salads and Bowls​​​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Salads​​​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Parfait​​​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Chicken Patty​​​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Hamburger/Cheeseburger, Veggie Burger​​​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Pizza Station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8" name="object 67">
            <a:extLst>
              <a:ext uri="{FF2B5EF4-FFF2-40B4-BE49-F238E27FC236}">
                <a16:creationId xmlns:a16="http://schemas.microsoft.com/office/drawing/2014/main" id="{A9417EFF-781F-44CD-BF16-FF9B22FDF88F}"/>
              </a:ext>
            </a:extLst>
          </p:cNvPr>
          <p:cNvSpPr txBox="1">
            <a:spLocks/>
          </p:cNvSpPr>
          <p:nvPr/>
        </p:nvSpPr>
        <p:spPr>
          <a:xfrm>
            <a:off x="320588" y="5248964"/>
            <a:ext cx="21591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06581086-EB23-4D22-B86E-A24A333E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06" y="6545102"/>
            <a:ext cx="1263058" cy="93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8D68D-64FE-4DD8-908B-1A33B50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96" y="5653915"/>
            <a:ext cx="2438644" cy="283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766F67-DD58-4312-B4B0-8485EEC15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64"/>
          <a:stretch/>
        </p:blipFill>
        <p:spPr>
          <a:xfrm>
            <a:off x="1079568" y="0"/>
            <a:ext cx="3785944" cy="2430932"/>
          </a:xfrm>
          <a:prstGeom prst="rect">
            <a:avLst/>
          </a:prstGeom>
        </p:spPr>
      </p:pic>
      <p:pic>
        <p:nvPicPr>
          <p:cNvPr id="2" name="Picture 1" descr="A logo with fruits and text">
            <a:extLst>
              <a:ext uri="{FF2B5EF4-FFF2-40B4-BE49-F238E27FC236}">
                <a16:creationId xmlns:a16="http://schemas.microsoft.com/office/drawing/2014/main" id="{9BE8731F-696C-37A0-21D3-4851CCCBBE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9" t="13334" r="1450" b="13202"/>
          <a:stretch/>
        </p:blipFill>
        <p:spPr>
          <a:xfrm>
            <a:off x="4682120" y="96805"/>
            <a:ext cx="1926678" cy="1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A673D-706F-4D5E-9611-0099DDF335CF}"/>
              </a:ext>
            </a:extLst>
          </p:cNvPr>
          <p:cNvGrpSpPr/>
          <p:nvPr/>
        </p:nvGrpSpPr>
        <p:grpSpPr>
          <a:xfrm>
            <a:off x="8204" y="-47732"/>
            <a:ext cx="4033103" cy="3901535"/>
            <a:chOff x="0" y="0"/>
            <a:chExt cx="4033103" cy="390153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64B435-7070-482E-99AC-630C2E2D7443}"/>
                </a:ext>
              </a:extLst>
            </p:cNvPr>
            <p:cNvSpPr/>
            <p:nvPr/>
          </p:nvSpPr>
          <p:spPr>
            <a:xfrm>
              <a:off x="0" y="0"/>
              <a:ext cx="4033103" cy="3901535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17CCE40-82D6-4923-B0A6-4BB85AFE8548}"/>
                </a:ext>
              </a:extLst>
            </p:cNvPr>
            <p:cNvSpPr/>
            <p:nvPr/>
          </p:nvSpPr>
          <p:spPr>
            <a:xfrm>
              <a:off x="4102" y="2436021"/>
              <a:ext cx="1078425" cy="1465514"/>
            </a:xfrm>
            <a:prstGeom prst="homePlate">
              <a:avLst>
                <a:gd name="adj" fmla="val 19598"/>
              </a:avLst>
            </a:prstGeom>
            <a:solidFill>
              <a:srgbClr val="73B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0548F0-76DD-48CD-802B-A078BE8177AE}"/>
                </a:ext>
              </a:extLst>
            </p:cNvPr>
            <p:cNvSpPr txBox="1"/>
            <p:nvPr/>
          </p:nvSpPr>
          <p:spPr>
            <a:xfrm rot="16200000">
              <a:off x="13535" y="2903494"/>
              <a:ext cx="11988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Special: </a:t>
              </a:r>
            </a:p>
          </p:txBody>
        </p:sp>
      </p:grpSp>
      <p:pic>
        <p:nvPicPr>
          <p:cNvPr id="94" name="Picture 93" descr="Shape, rectangle&#10;&#10;Description automatically generated">
            <a:extLst>
              <a:ext uri="{FF2B5EF4-FFF2-40B4-BE49-F238E27FC236}">
                <a16:creationId xmlns:a16="http://schemas.microsoft.com/office/drawing/2014/main" id="{198FDE29-3417-4DE1-B8F4-43ED3425E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77"/>
          <a:stretch/>
        </p:blipFill>
        <p:spPr>
          <a:xfrm>
            <a:off x="1" y="5802895"/>
            <a:ext cx="4029001" cy="1975104"/>
          </a:xfrm>
          <a:prstGeom prst="rect">
            <a:avLst/>
          </a:prstGeom>
        </p:spPr>
      </p:pic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0E86A3CC-7B4D-46A2-8B12-292F4ADF5386}"/>
              </a:ext>
            </a:extLst>
          </p:cNvPr>
          <p:cNvGraphicFramePr>
            <a:graphicFrameLocks noGrp="1"/>
          </p:cNvGraphicFramePr>
          <p:nvPr/>
        </p:nvGraphicFramePr>
        <p:xfrm>
          <a:off x="4467268" y="6028770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44651A9B-2C5C-451A-A207-1BEA3EC20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5731"/>
              </p:ext>
            </p:extLst>
          </p:nvPr>
        </p:nvGraphicFramePr>
        <p:xfrm>
          <a:off x="4467268" y="1991157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17BD7657-58B8-4F6A-ABAC-04AD00FF88B5}"/>
              </a:ext>
            </a:extLst>
          </p:cNvPr>
          <p:cNvGraphicFramePr>
            <a:graphicFrameLocks noGrp="1"/>
          </p:cNvGraphicFramePr>
          <p:nvPr/>
        </p:nvGraphicFramePr>
        <p:xfrm>
          <a:off x="7174232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9716C82C-F8CF-4440-84B3-7BDA47CB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99307"/>
              </p:ext>
            </p:extLst>
          </p:nvPr>
        </p:nvGraphicFramePr>
        <p:xfrm>
          <a:off x="4496388" y="3962351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0242A33A-2D75-4B2E-AF85-FA370C206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64958"/>
              </p:ext>
            </p:extLst>
          </p:nvPr>
        </p:nvGraphicFramePr>
        <p:xfrm>
          <a:off x="7174232" y="3987307"/>
          <a:ext cx="251840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31012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sp>
        <p:nvSpPr>
          <p:cNvPr id="46" name="object 67">
            <a:extLst>
              <a:ext uri="{FF2B5EF4-FFF2-40B4-BE49-F238E27FC236}">
                <a16:creationId xmlns:a16="http://schemas.microsoft.com/office/drawing/2014/main" id="{2426E567-4302-4426-BDA6-F71C8EBDBFC7}"/>
              </a:ext>
            </a:extLst>
          </p:cNvPr>
          <p:cNvSpPr txBox="1">
            <a:spLocks/>
          </p:cNvSpPr>
          <p:nvPr/>
        </p:nvSpPr>
        <p:spPr>
          <a:xfrm>
            <a:off x="4300398" y="6437782"/>
            <a:ext cx="293134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 Tso’s Chicken w/ Fried Rice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 Tso’s Tofu w/ Fried Rice 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Fish n’ Chips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 Pepper Strips &amp; Side Salad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Apples &amp; Bananas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9" name="object 67">
            <a:extLst>
              <a:ext uri="{FF2B5EF4-FFF2-40B4-BE49-F238E27FC236}">
                <a16:creationId xmlns:a16="http://schemas.microsoft.com/office/drawing/2014/main" id="{ED32EF3D-04BF-49C2-8500-3AA409A70068}"/>
              </a:ext>
            </a:extLst>
          </p:cNvPr>
          <p:cNvSpPr txBox="1">
            <a:spLocks/>
          </p:cNvSpPr>
          <p:nvPr/>
        </p:nvSpPr>
        <p:spPr>
          <a:xfrm>
            <a:off x="4370099" y="2507671"/>
            <a:ext cx="269224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Country Chicken Bowl w/ Dinner Roll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Veggie Nugget Bowl w/ Dinner Roll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 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Ham Chef Salad w/ Flatbread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Turkey &amp; Swiss Melt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Roasted Potatoes &amp; Carrots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Apples &amp; Peaches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0" name="object 67">
            <a:extLst>
              <a:ext uri="{FF2B5EF4-FFF2-40B4-BE49-F238E27FC236}">
                <a16:creationId xmlns:a16="http://schemas.microsoft.com/office/drawing/2014/main" id="{BB0F114A-17D2-443C-948D-DCB4F7F867F0}"/>
              </a:ext>
            </a:extLst>
          </p:cNvPr>
          <p:cNvSpPr txBox="1">
            <a:spLocks/>
          </p:cNvSpPr>
          <p:nvPr/>
        </p:nvSpPr>
        <p:spPr>
          <a:xfrm>
            <a:off x="7050040" y="2640824"/>
            <a:ext cx="283115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Buffalo Chicken Dip w/ Tortilla Chips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Bagel Power Pack 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Bahn Mi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Kickin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 Beans &amp; Fiesta Corn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Clementines &amp; Apples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1" name="object 67">
            <a:extLst>
              <a:ext uri="{FF2B5EF4-FFF2-40B4-BE49-F238E27FC236}">
                <a16:creationId xmlns:a16="http://schemas.microsoft.com/office/drawing/2014/main" id="{8E3A0611-3A8A-4FDE-914C-501A77EF29C3}"/>
              </a:ext>
            </a:extLst>
          </p:cNvPr>
          <p:cNvSpPr txBox="1">
            <a:spLocks/>
          </p:cNvSpPr>
          <p:nvPr/>
        </p:nvSpPr>
        <p:spPr>
          <a:xfrm>
            <a:off x="4345201" y="4404121"/>
            <a:ext cx="2749642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</a:rPr>
              <a:t>Chicken Broccoli Alfredo Pasta</a:t>
            </a:r>
          </a:p>
          <a:p>
            <a:pPr algn="ctr" rtl="0" fontAlgn="base"/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Ham Chef Salad w/ Flatbread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or Falafel Gyro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Cucumbers &amp; Carrots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Bananas &amp; Berry Cup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ED75B9D7-53FC-4E95-B686-2C9950BACEE3}"/>
              </a:ext>
            </a:extLst>
          </p:cNvPr>
          <p:cNvSpPr txBox="1">
            <a:spLocks/>
          </p:cNvSpPr>
          <p:nvPr/>
        </p:nvSpPr>
        <p:spPr>
          <a:xfrm>
            <a:off x="6989197" y="4476087"/>
            <a:ext cx="289199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Bean, Pork and Plantain</a:t>
            </a: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Rice Bowl​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Bagel Power Pack 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Tender Basket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 Beans &amp; Carrots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Pears &amp; Fresh Fruit Cups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264A3-B4CC-47EF-80AA-DDB81F96674A}"/>
              </a:ext>
            </a:extLst>
          </p:cNvPr>
          <p:cNvSpPr txBox="1"/>
          <p:nvPr/>
        </p:nvSpPr>
        <p:spPr>
          <a:xfrm>
            <a:off x="7334115" y="6091140"/>
            <a:ext cx="1888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Milk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90F74E-1733-41A7-8B55-0E1609876576}"/>
              </a:ext>
            </a:extLst>
          </p:cNvPr>
          <p:cNvSpPr txBox="1"/>
          <p:nvPr/>
        </p:nvSpPr>
        <p:spPr>
          <a:xfrm>
            <a:off x="6848237" y="7421916"/>
            <a:ext cx="27656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7889889-A4F2-4702-9766-EDBBB13D6338}"/>
              </a:ext>
            </a:extLst>
          </p:cNvPr>
          <p:cNvSpPr txBox="1">
            <a:spLocks/>
          </p:cNvSpPr>
          <p:nvPr/>
        </p:nvSpPr>
        <p:spPr>
          <a:xfrm>
            <a:off x="4564437" y="365777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43F0CD-F44F-427C-89EC-A5583A314A7F}"/>
              </a:ext>
            </a:extLst>
          </p:cNvPr>
          <p:cNvSpPr txBox="1"/>
          <p:nvPr/>
        </p:nvSpPr>
        <p:spPr>
          <a:xfrm>
            <a:off x="4828430" y="830938"/>
            <a:ext cx="473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 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</a:p>
          <a:p>
            <a:pPr algn="r"/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MENU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DFAA4E-7204-4039-91BC-E03F63202B93}"/>
              </a:ext>
            </a:extLst>
          </p:cNvPr>
          <p:cNvSpPr/>
          <p:nvPr/>
        </p:nvSpPr>
        <p:spPr>
          <a:xfrm>
            <a:off x="4869009" y="230149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4853B6-1CF7-48B2-98CB-09F9920F67E9}"/>
              </a:ext>
            </a:extLst>
          </p:cNvPr>
          <p:cNvSpPr txBox="1"/>
          <p:nvPr/>
        </p:nvSpPr>
        <p:spPr>
          <a:xfrm>
            <a:off x="6085927" y="1534992"/>
            <a:ext cx="3475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n-US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May 19-23</a:t>
            </a:r>
            <a:endParaRPr lang="en-US" dirty="0">
              <a:solidFill>
                <a:srgbClr val="55AFCA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B86E69-71C4-4581-8FE6-ACC9903E1B2B}"/>
              </a:ext>
            </a:extLst>
          </p:cNvPr>
          <p:cNvSpPr txBox="1"/>
          <p:nvPr/>
        </p:nvSpPr>
        <p:spPr>
          <a:xfrm>
            <a:off x="1122246" y="2261817"/>
            <a:ext cx="278319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 Grain Salad Bowl w/ Balsamic Dressing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CF4930-554F-4F14-9BBE-F93FA098BD0A}"/>
              </a:ext>
            </a:extLst>
          </p:cNvPr>
          <p:cNvSpPr txBox="1"/>
          <p:nvPr/>
        </p:nvSpPr>
        <p:spPr>
          <a:xfrm>
            <a:off x="1125111" y="3058179"/>
            <a:ext cx="2548392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Sandwich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Moroccan Harissa Wrap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BB769F-BF45-4BEE-9B79-3AB582932166}"/>
              </a:ext>
            </a:extLst>
          </p:cNvPr>
          <p:cNvSpPr/>
          <p:nvPr/>
        </p:nvSpPr>
        <p:spPr>
          <a:xfrm>
            <a:off x="0" y="3883977"/>
            <a:ext cx="4029000" cy="1642931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018BEB62-E4A6-40D8-A702-8849DA50B033}"/>
              </a:ext>
            </a:extLst>
          </p:cNvPr>
          <p:cNvSpPr txBox="1"/>
          <p:nvPr/>
        </p:nvSpPr>
        <p:spPr>
          <a:xfrm>
            <a:off x="328792" y="3923552"/>
            <a:ext cx="3245701" cy="1198405"/>
          </a:xfrm>
          <a:prstGeom prst="rect">
            <a:avLst/>
          </a:prstGeom>
          <a:ln w="19050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algn="l" rtl="0" fontAlgn="base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	          Daily Serves</a:t>
            </a:r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MYO Salads and Bowls​​​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Salads​​​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Parfait​​​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Chicken Patty​​​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Hamburger/Cheeseburger, Veggie Burger​​​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Pizza Station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8" name="object 67">
            <a:extLst>
              <a:ext uri="{FF2B5EF4-FFF2-40B4-BE49-F238E27FC236}">
                <a16:creationId xmlns:a16="http://schemas.microsoft.com/office/drawing/2014/main" id="{A9417EFF-781F-44CD-BF16-FF9B22FDF88F}"/>
              </a:ext>
            </a:extLst>
          </p:cNvPr>
          <p:cNvSpPr txBox="1">
            <a:spLocks/>
          </p:cNvSpPr>
          <p:nvPr/>
        </p:nvSpPr>
        <p:spPr>
          <a:xfrm>
            <a:off x="320588" y="5248964"/>
            <a:ext cx="21591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06581086-EB23-4D22-B86E-A24A333E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06" y="6545102"/>
            <a:ext cx="1263058" cy="93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8D68D-64FE-4DD8-908B-1A33B50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96" y="5653915"/>
            <a:ext cx="2438644" cy="283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766F67-DD58-4312-B4B0-8485EEC15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64"/>
          <a:stretch/>
        </p:blipFill>
        <p:spPr>
          <a:xfrm>
            <a:off x="1079568" y="0"/>
            <a:ext cx="3785944" cy="2430932"/>
          </a:xfrm>
          <a:prstGeom prst="rect">
            <a:avLst/>
          </a:prstGeom>
        </p:spPr>
      </p:pic>
      <p:pic>
        <p:nvPicPr>
          <p:cNvPr id="2" name="Picture 1" descr="A logo with fruits and text">
            <a:extLst>
              <a:ext uri="{FF2B5EF4-FFF2-40B4-BE49-F238E27FC236}">
                <a16:creationId xmlns:a16="http://schemas.microsoft.com/office/drawing/2014/main" id="{9BE8731F-696C-37A0-21D3-4851CCCBBE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9" t="13334" r="1450" b="13202"/>
          <a:stretch/>
        </p:blipFill>
        <p:spPr>
          <a:xfrm>
            <a:off x="4682120" y="96805"/>
            <a:ext cx="1926678" cy="1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A673D-706F-4D5E-9611-0099DDF335CF}"/>
              </a:ext>
            </a:extLst>
          </p:cNvPr>
          <p:cNvGrpSpPr/>
          <p:nvPr/>
        </p:nvGrpSpPr>
        <p:grpSpPr>
          <a:xfrm>
            <a:off x="8204" y="-47732"/>
            <a:ext cx="4033103" cy="3901535"/>
            <a:chOff x="0" y="0"/>
            <a:chExt cx="4033103" cy="390153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64B435-7070-482E-99AC-630C2E2D7443}"/>
                </a:ext>
              </a:extLst>
            </p:cNvPr>
            <p:cNvSpPr/>
            <p:nvPr/>
          </p:nvSpPr>
          <p:spPr>
            <a:xfrm>
              <a:off x="0" y="0"/>
              <a:ext cx="4033103" cy="3901535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17CCE40-82D6-4923-B0A6-4BB85AFE8548}"/>
                </a:ext>
              </a:extLst>
            </p:cNvPr>
            <p:cNvSpPr/>
            <p:nvPr/>
          </p:nvSpPr>
          <p:spPr>
            <a:xfrm>
              <a:off x="4102" y="2436021"/>
              <a:ext cx="1078425" cy="1465514"/>
            </a:xfrm>
            <a:prstGeom prst="homePlate">
              <a:avLst>
                <a:gd name="adj" fmla="val 19598"/>
              </a:avLst>
            </a:prstGeom>
            <a:solidFill>
              <a:srgbClr val="73B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0548F0-76DD-48CD-802B-A078BE8177AE}"/>
                </a:ext>
              </a:extLst>
            </p:cNvPr>
            <p:cNvSpPr txBox="1"/>
            <p:nvPr/>
          </p:nvSpPr>
          <p:spPr>
            <a:xfrm rot="16200000">
              <a:off x="13535" y="2903494"/>
              <a:ext cx="11988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Special: </a:t>
              </a:r>
            </a:p>
          </p:txBody>
        </p:sp>
      </p:grpSp>
      <p:pic>
        <p:nvPicPr>
          <p:cNvPr id="94" name="Picture 93" descr="Shape, rectangle&#10;&#10;Description automatically generated">
            <a:extLst>
              <a:ext uri="{FF2B5EF4-FFF2-40B4-BE49-F238E27FC236}">
                <a16:creationId xmlns:a16="http://schemas.microsoft.com/office/drawing/2014/main" id="{198FDE29-3417-4DE1-B8F4-43ED3425E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77"/>
          <a:stretch/>
        </p:blipFill>
        <p:spPr>
          <a:xfrm>
            <a:off x="1" y="5802895"/>
            <a:ext cx="4029001" cy="1975104"/>
          </a:xfrm>
          <a:prstGeom prst="rect">
            <a:avLst/>
          </a:prstGeom>
        </p:spPr>
      </p:pic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0E86A3CC-7B4D-46A2-8B12-292F4ADF5386}"/>
              </a:ext>
            </a:extLst>
          </p:cNvPr>
          <p:cNvGraphicFramePr>
            <a:graphicFrameLocks noGrp="1"/>
          </p:cNvGraphicFramePr>
          <p:nvPr/>
        </p:nvGraphicFramePr>
        <p:xfrm>
          <a:off x="4467268" y="6028770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44651A9B-2C5C-451A-A207-1BEA3EC20DF1}"/>
              </a:ext>
            </a:extLst>
          </p:cNvPr>
          <p:cNvGraphicFramePr>
            <a:graphicFrameLocks noGrp="1"/>
          </p:cNvGraphicFramePr>
          <p:nvPr/>
        </p:nvGraphicFramePr>
        <p:xfrm>
          <a:off x="4467268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17BD7657-58B8-4F6A-ABAC-04AD00FF88B5}"/>
              </a:ext>
            </a:extLst>
          </p:cNvPr>
          <p:cNvGraphicFramePr>
            <a:graphicFrameLocks noGrp="1"/>
          </p:cNvGraphicFramePr>
          <p:nvPr/>
        </p:nvGraphicFramePr>
        <p:xfrm>
          <a:off x="7174232" y="2087716"/>
          <a:ext cx="2439668" cy="185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5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3356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9716C82C-F8CF-4440-84B3-7BDA47CB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808"/>
              </p:ext>
            </p:extLst>
          </p:nvPr>
        </p:nvGraphicFramePr>
        <p:xfrm>
          <a:off x="4493164" y="3701103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0242A33A-2D75-4B2E-AF85-FA370C206AAF}"/>
              </a:ext>
            </a:extLst>
          </p:cNvPr>
          <p:cNvGraphicFramePr>
            <a:graphicFrameLocks noGrp="1"/>
          </p:cNvGraphicFramePr>
          <p:nvPr/>
        </p:nvGraphicFramePr>
        <p:xfrm>
          <a:off x="7174232" y="4126729"/>
          <a:ext cx="2439668" cy="16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28953732"/>
                    </a:ext>
                  </a:extLst>
                </a:gridCol>
                <a:gridCol w="2231388">
                  <a:extLst>
                    <a:ext uri="{9D8B030D-6E8A-4147-A177-3AD203B41FA5}">
                      <a16:colId xmlns:a16="http://schemas.microsoft.com/office/drawing/2014/main" val="1709328504"/>
                    </a:ext>
                  </a:extLst>
                </a:gridCol>
              </a:tblGrid>
              <a:tr h="454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en-US" sz="20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1051"/>
                  </a:ext>
                </a:extLst>
              </a:tr>
              <a:tr h="11616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02494"/>
                  </a:ext>
                </a:extLst>
              </a:tr>
            </a:tbl>
          </a:graphicData>
        </a:graphic>
      </p:graphicFrame>
      <p:sp>
        <p:nvSpPr>
          <p:cNvPr id="46" name="object 67">
            <a:extLst>
              <a:ext uri="{FF2B5EF4-FFF2-40B4-BE49-F238E27FC236}">
                <a16:creationId xmlns:a16="http://schemas.microsoft.com/office/drawing/2014/main" id="{2426E567-4302-4426-BDA6-F71C8EBDBFC7}"/>
              </a:ext>
            </a:extLst>
          </p:cNvPr>
          <p:cNvSpPr txBox="1">
            <a:spLocks/>
          </p:cNvSpPr>
          <p:nvPr/>
        </p:nvSpPr>
        <p:spPr>
          <a:xfrm>
            <a:off x="4300398" y="6437782"/>
            <a:ext cx="293134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Soup of the Day with Bosco Sticks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Chicken Caesar Salad w/ Flatbread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Fish Tacos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 Pepper Strips &amp; Side Salad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Apples &amp; Bananas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9" name="object 67">
            <a:extLst>
              <a:ext uri="{FF2B5EF4-FFF2-40B4-BE49-F238E27FC236}">
                <a16:creationId xmlns:a16="http://schemas.microsoft.com/office/drawing/2014/main" id="{ED32EF3D-04BF-49C2-8500-3AA409A70068}"/>
              </a:ext>
            </a:extLst>
          </p:cNvPr>
          <p:cNvSpPr txBox="1">
            <a:spLocks/>
          </p:cNvSpPr>
          <p:nvPr/>
        </p:nvSpPr>
        <p:spPr>
          <a:xfrm>
            <a:off x="4331897" y="2679763"/>
            <a:ext cx="2692247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SCHOOL!</a:t>
            </a:r>
          </a:p>
          <a:p>
            <a:pPr marL="12700" algn="ctr">
              <a:spcBef>
                <a:spcPts val="100"/>
              </a:spcBef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MEMORIAL DAY!</a:t>
            </a:r>
          </a:p>
          <a:p>
            <a:pPr marL="12700" algn="ctr">
              <a:spcBef>
                <a:spcPts val="100"/>
              </a:spcBef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67">
            <a:extLst>
              <a:ext uri="{FF2B5EF4-FFF2-40B4-BE49-F238E27FC236}">
                <a16:creationId xmlns:a16="http://schemas.microsoft.com/office/drawing/2014/main" id="{BB0F114A-17D2-443C-948D-DCB4F7F867F0}"/>
              </a:ext>
            </a:extLst>
          </p:cNvPr>
          <p:cNvSpPr txBox="1">
            <a:spLocks/>
          </p:cNvSpPr>
          <p:nvPr/>
        </p:nvSpPr>
        <p:spPr>
          <a:xfrm>
            <a:off x="7050040" y="2558102"/>
            <a:ext cx="283115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Arroz con Pollo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Rice &amp; Beans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 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i="0" u="none" strike="noStrike" dirty="0">
                <a:effectLst/>
                <a:latin typeface="Arial" panose="020B0604020202020204" pitchFamily="34" charset="0"/>
              </a:rPr>
              <a:t>Chocolate Hummus Platter</a:t>
            </a:r>
            <a:endParaRPr lang="en-US" sz="120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Meatball Sub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Street Corn Salad &amp; Carrots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Clementines &amp; Apples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1" name="object 67">
            <a:extLst>
              <a:ext uri="{FF2B5EF4-FFF2-40B4-BE49-F238E27FC236}">
                <a16:creationId xmlns:a16="http://schemas.microsoft.com/office/drawing/2014/main" id="{8E3A0611-3A8A-4FDE-914C-501A77EF29C3}"/>
              </a:ext>
            </a:extLst>
          </p:cNvPr>
          <p:cNvSpPr txBox="1">
            <a:spLocks/>
          </p:cNvSpPr>
          <p:nvPr/>
        </p:nvSpPr>
        <p:spPr>
          <a:xfrm>
            <a:off x="4308669" y="4181184"/>
            <a:ext cx="2749642" cy="1764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Hamburger Day!!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Bacon Hamburger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Bacon Cheeseburger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Chicken Caesar Salad w/ Flatbread</a:t>
            </a: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Green Monsta Flatbread</a:t>
            </a:r>
          </a:p>
          <a:p>
            <a:pPr marL="12700" algn="ctr"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Roasted Chickpeas &amp; Carrots </a:t>
            </a:r>
            <a:r>
              <a:rPr lang="en-US" sz="1200" b="1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Bananas &amp; Berry Cup</a:t>
            </a:r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ED75B9D7-53FC-4E95-B686-2C9950BACEE3}"/>
              </a:ext>
            </a:extLst>
          </p:cNvPr>
          <p:cNvSpPr txBox="1">
            <a:spLocks/>
          </p:cNvSpPr>
          <p:nvPr/>
        </p:nvSpPr>
        <p:spPr>
          <a:xfrm>
            <a:off x="6989197" y="4602633"/>
            <a:ext cx="289199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Chili Garlic Popcorn Chicken Lo Mein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Garlic Tofu Lo Mein </a:t>
            </a:r>
            <a:r>
              <a:rPr lang="en-US" sz="1200" b="1" i="0" u="none" strike="noStrike" dirty="0">
                <a:solidFill>
                  <a:srgbClr val="9C4A8A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i="0" u="none" strike="noStrike" dirty="0">
                <a:effectLst/>
                <a:latin typeface="Arial" panose="020B0604020202020204" pitchFamily="34" charset="0"/>
              </a:rPr>
              <a:t>Chocolate Hummus Platter</a:t>
            </a:r>
            <a:endParaRPr lang="en-US" sz="120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Nashville Hot Chicken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Celery Sticks &amp; Kale Caesar Salad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Pears &amp; Fresh Fruit Cup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264A3-B4CC-47EF-80AA-DDB81F96674A}"/>
              </a:ext>
            </a:extLst>
          </p:cNvPr>
          <p:cNvSpPr txBox="1"/>
          <p:nvPr/>
        </p:nvSpPr>
        <p:spPr>
          <a:xfrm>
            <a:off x="7334115" y="6091140"/>
            <a:ext cx="1888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Milk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90F74E-1733-41A7-8B55-0E1609876576}"/>
              </a:ext>
            </a:extLst>
          </p:cNvPr>
          <p:cNvSpPr txBox="1"/>
          <p:nvPr/>
        </p:nvSpPr>
        <p:spPr>
          <a:xfrm>
            <a:off x="6848237" y="7421916"/>
            <a:ext cx="27656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7889889-A4F2-4702-9766-EDBBB13D6338}"/>
              </a:ext>
            </a:extLst>
          </p:cNvPr>
          <p:cNvSpPr txBox="1">
            <a:spLocks/>
          </p:cNvSpPr>
          <p:nvPr/>
        </p:nvSpPr>
        <p:spPr>
          <a:xfrm>
            <a:off x="4564437" y="365777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43F0CD-F44F-427C-89EC-A5583A314A7F}"/>
              </a:ext>
            </a:extLst>
          </p:cNvPr>
          <p:cNvSpPr txBox="1"/>
          <p:nvPr/>
        </p:nvSpPr>
        <p:spPr>
          <a:xfrm>
            <a:off x="4828430" y="830938"/>
            <a:ext cx="473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 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</a:p>
          <a:p>
            <a:pPr algn="r"/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MENU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DFAA4E-7204-4039-91BC-E03F63202B93}"/>
              </a:ext>
            </a:extLst>
          </p:cNvPr>
          <p:cNvSpPr/>
          <p:nvPr/>
        </p:nvSpPr>
        <p:spPr>
          <a:xfrm>
            <a:off x="4869009" y="230149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4853B6-1CF7-48B2-98CB-09F9920F67E9}"/>
              </a:ext>
            </a:extLst>
          </p:cNvPr>
          <p:cNvSpPr txBox="1"/>
          <p:nvPr/>
        </p:nvSpPr>
        <p:spPr>
          <a:xfrm>
            <a:off x="6085927" y="1534992"/>
            <a:ext cx="3475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n-US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May 26-30</a:t>
            </a:r>
            <a:endParaRPr lang="en-US" dirty="0">
              <a:solidFill>
                <a:srgbClr val="55AFCA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B86E69-71C4-4581-8FE6-ACC9903E1B2B}"/>
              </a:ext>
            </a:extLst>
          </p:cNvPr>
          <p:cNvSpPr txBox="1"/>
          <p:nvPr/>
        </p:nvSpPr>
        <p:spPr>
          <a:xfrm>
            <a:off x="1122246" y="2261817"/>
            <a:ext cx="278319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Thai Sweet Chili Chicken Salad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CF4930-554F-4F14-9BBE-F93FA098BD0A}"/>
              </a:ext>
            </a:extLst>
          </p:cNvPr>
          <p:cNvSpPr txBox="1"/>
          <p:nvPr/>
        </p:nvSpPr>
        <p:spPr>
          <a:xfrm>
            <a:off x="1125111" y="3058179"/>
            <a:ext cx="2548392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Sandwich of the Week: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Chipotle Chickpea Sub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BB769F-BF45-4BEE-9B79-3AB582932166}"/>
              </a:ext>
            </a:extLst>
          </p:cNvPr>
          <p:cNvSpPr/>
          <p:nvPr/>
        </p:nvSpPr>
        <p:spPr>
          <a:xfrm>
            <a:off x="0" y="3883977"/>
            <a:ext cx="4029000" cy="1642931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018BEB62-E4A6-40D8-A702-8849DA50B033}"/>
              </a:ext>
            </a:extLst>
          </p:cNvPr>
          <p:cNvSpPr txBox="1"/>
          <p:nvPr/>
        </p:nvSpPr>
        <p:spPr>
          <a:xfrm>
            <a:off x="328792" y="3923552"/>
            <a:ext cx="3245701" cy="1198405"/>
          </a:xfrm>
          <a:prstGeom prst="rect">
            <a:avLst/>
          </a:prstGeom>
          <a:ln w="19050"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algn="l" rtl="0" fontAlgn="base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	          Daily Serves</a:t>
            </a:r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MYO Salads and Bowls​​​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Salads​​​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Grab and go Parfait​​​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Chicken Patty​​​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Hamburger/Cheeseburger, Veggie Burger​​​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1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Pizza Station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8" name="object 67">
            <a:extLst>
              <a:ext uri="{FF2B5EF4-FFF2-40B4-BE49-F238E27FC236}">
                <a16:creationId xmlns:a16="http://schemas.microsoft.com/office/drawing/2014/main" id="{A9417EFF-781F-44CD-BF16-FF9B22FDF88F}"/>
              </a:ext>
            </a:extLst>
          </p:cNvPr>
          <p:cNvSpPr txBox="1">
            <a:spLocks/>
          </p:cNvSpPr>
          <p:nvPr/>
        </p:nvSpPr>
        <p:spPr>
          <a:xfrm>
            <a:off x="320588" y="5248964"/>
            <a:ext cx="21591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06581086-EB23-4D22-B86E-A24A333E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06" y="6545102"/>
            <a:ext cx="1263058" cy="93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8D68D-64FE-4DD8-908B-1A33B50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96" y="5653915"/>
            <a:ext cx="2438644" cy="283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766F67-DD58-4312-B4B0-8485EEC15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64"/>
          <a:stretch/>
        </p:blipFill>
        <p:spPr>
          <a:xfrm>
            <a:off x="1079568" y="0"/>
            <a:ext cx="3785944" cy="2430932"/>
          </a:xfrm>
          <a:prstGeom prst="rect">
            <a:avLst/>
          </a:prstGeom>
        </p:spPr>
      </p:pic>
      <p:pic>
        <p:nvPicPr>
          <p:cNvPr id="2" name="Picture 1" descr="A logo with fruits and text">
            <a:extLst>
              <a:ext uri="{FF2B5EF4-FFF2-40B4-BE49-F238E27FC236}">
                <a16:creationId xmlns:a16="http://schemas.microsoft.com/office/drawing/2014/main" id="{9BE8731F-696C-37A0-21D3-4851CCCBBE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9" t="13334" r="1450" b="13202"/>
          <a:stretch/>
        </p:blipFill>
        <p:spPr>
          <a:xfrm>
            <a:off x="4682120" y="96805"/>
            <a:ext cx="1926678" cy="1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8586</TotalTime>
  <Words>1035</Words>
  <Application>Microsoft Office PowerPoint</Application>
  <PresentationFormat>Custom</PresentationFormat>
  <Paragraphs>270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godfrey</dc:creator>
  <cp:lastModifiedBy>Tedford, Rachel</cp:lastModifiedBy>
  <cp:revision>92</cp:revision>
  <dcterms:created xsi:type="dcterms:W3CDTF">2020-08-17T18:50:04Z</dcterms:created>
  <dcterms:modified xsi:type="dcterms:W3CDTF">2025-04-28T19:13:23Z</dcterms:modified>
</cp:coreProperties>
</file>